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49"/>
  </p:notesMasterIdLst>
  <p:sldIdLst>
    <p:sldId id="256" r:id="rId2"/>
    <p:sldId id="257" r:id="rId3"/>
    <p:sldId id="259" r:id="rId4"/>
    <p:sldId id="263" r:id="rId5"/>
    <p:sldId id="267" r:id="rId6"/>
    <p:sldId id="303" r:id="rId7"/>
    <p:sldId id="271" r:id="rId8"/>
    <p:sldId id="272" r:id="rId9"/>
    <p:sldId id="305" r:id="rId10"/>
    <p:sldId id="270" r:id="rId11"/>
    <p:sldId id="275" r:id="rId12"/>
    <p:sldId id="276" r:id="rId13"/>
    <p:sldId id="277" r:id="rId14"/>
    <p:sldId id="295" r:id="rId15"/>
    <p:sldId id="278" r:id="rId16"/>
    <p:sldId id="279" r:id="rId17"/>
    <p:sldId id="297" r:id="rId18"/>
    <p:sldId id="280" r:id="rId19"/>
    <p:sldId id="298" r:id="rId20"/>
    <p:sldId id="282" r:id="rId21"/>
    <p:sldId id="283" r:id="rId22"/>
    <p:sldId id="284" r:id="rId23"/>
    <p:sldId id="286" r:id="rId24"/>
    <p:sldId id="287" r:id="rId25"/>
    <p:sldId id="288" r:id="rId26"/>
    <p:sldId id="289" r:id="rId27"/>
    <p:sldId id="290" r:id="rId28"/>
    <p:sldId id="296" r:id="rId29"/>
    <p:sldId id="301" r:id="rId30"/>
    <p:sldId id="304" r:id="rId31"/>
    <p:sldId id="308" r:id="rId32"/>
    <p:sldId id="309" r:id="rId33"/>
    <p:sldId id="319" r:id="rId34"/>
    <p:sldId id="310" r:id="rId35"/>
    <p:sldId id="321" r:id="rId36"/>
    <p:sldId id="311" r:id="rId37"/>
    <p:sldId id="322" r:id="rId38"/>
    <p:sldId id="314" r:id="rId39"/>
    <p:sldId id="323" r:id="rId40"/>
    <p:sldId id="315" r:id="rId41"/>
    <p:sldId id="324" r:id="rId42"/>
    <p:sldId id="327" r:id="rId43"/>
    <p:sldId id="313" r:id="rId44"/>
    <p:sldId id="316" r:id="rId45"/>
    <p:sldId id="317" r:id="rId46"/>
    <p:sldId id="318" r:id="rId47"/>
    <p:sldId id="326" r:id="rId4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FA7D3-B11D-4565-B5C0-25A9F6ABF484}" v="353" dt="2022-05-11T12:51:35.643"/>
    <p1510:client id="{28A50A17-C3AD-45BA-808E-9469677333EA}" v="9" dt="2022-05-11T08:07:42.889"/>
    <p1510:client id="{A886CBA8-99D2-4F7F-A219-D748FC132CAB}" v="97" dt="2022-05-11T12:50:48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291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31F0F8-8612-4907-80E3-6DE050CBE0D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025FF0-D22C-4F03-A77B-3660CBCDAD8F}">
      <dgm:prSet custT="1"/>
      <dgm:spPr/>
      <dgm:t>
        <a:bodyPr/>
        <a:lstStyle/>
        <a:p>
          <a:r>
            <a:rPr lang="pt-PT" sz="2400" b="1" i="1"/>
            <a:t>Housing Regression      </a:t>
          </a:r>
          <a:r>
            <a:rPr lang="pt-PT" sz="2400" b="0" i="1"/>
            <a:t>(</a:t>
          </a:r>
          <a:r>
            <a:rPr lang="pt-PT" sz="2400" i="1"/>
            <a:t>Data set</a:t>
          </a:r>
          <a:r>
            <a:rPr lang="pt-PT" sz="2400"/>
            <a:t> fornecido</a:t>
          </a:r>
          <a:r>
            <a:rPr lang="pt-PT" sz="2400" b="0" i="1"/>
            <a:t>):</a:t>
          </a:r>
          <a:r>
            <a:rPr lang="pt-PT" sz="2400" b="0"/>
            <a:t>  A</a:t>
          </a:r>
          <a:r>
            <a:rPr lang="pt-PT" sz="2400"/>
            <a:t>plicação de modelos de regressão</a:t>
          </a:r>
          <a:endParaRPr lang="en-US" sz="2400"/>
        </a:p>
      </dgm:t>
    </dgm:pt>
    <dgm:pt modelId="{E073AB37-9F20-4B52-8EB2-B1A4DF0643C5}" type="parTrans" cxnId="{179CADD6-0C41-42E6-A58F-5F726E3AF566}">
      <dgm:prSet/>
      <dgm:spPr/>
      <dgm:t>
        <a:bodyPr/>
        <a:lstStyle/>
        <a:p>
          <a:endParaRPr lang="en-US"/>
        </a:p>
      </dgm:t>
    </dgm:pt>
    <dgm:pt modelId="{1A9AA0ED-B47C-4870-BD35-D0C047C24956}" type="sibTrans" cxnId="{179CADD6-0C41-42E6-A58F-5F726E3AF566}">
      <dgm:prSet/>
      <dgm:spPr/>
      <dgm:t>
        <a:bodyPr/>
        <a:lstStyle/>
        <a:p>
          <a:endParaRPr lang="en-US"/>
        </a:p>
      </dgm:t>
    </dgm:pt>
    <dgm:pt modelId="{B6101CA6-7C02-437B-AD76-A888F22E06D2}">
      <dgm:prSet custT="1"/>
      <dgm:spPr/>
      <dgm:t>
        <a:bodyPr/>
        <a:lstStyle/>
        <a:p>
          <a:r>
            <a:rPr lang="pt-PT" sz="2400" b="1" i="1"/>
            <a:t>Collision DataBase       </a:t>
          </a:r>
          <a:r>
            <a:rPr lang="pt-PT" sz="2400" b="0" i="1"/>
            <a:t>(</a:t>
          </a:r>
          <a:r>
            <a:rPr lang="pt-PT" sz="2400" i="1"/>
            <a:t>Data set</a:t>
          </a:r>
          <a:r>
            <a:rPr lang="pt-PT" sz="2400"/>
            <a:t> escolhido): Aplicação de modelos de classificação</a:t>
          </a:r>
          <a:endParaRPr lang="en-US" sz="2400"/>
        </a:p>
      </dgm:t>
    </dgm:pt>
    <dgm:pt modelId="{BC144A09-1514-48AB-85B2-AB968E0CAB8F}" type="parTrans" cxnId="{4C40A659-A35B-4555-9C46-0639AE2BED15}">
      <dgm:prSet/>
      <dgm:spPr/>
      <dgm:t>
        <a:bodyPr/>
        <a:lstStyle/>
        <a:p>
          <a:endParaRPr lang="en-US"/>
        </a:p>
      </dgm:t>
    </dgm:pt>
    <dgm:pt modelId="{2537F074-4513-4B9D-A41F-31017E0D6B3D}" type="sibTrans" cxnId="{4C40A659-A35B-4555-9C46-0639AE2BED15}">
      <dgm:prSet/>
      <dgm:spPr/>
      <dgm:t>
        <a:bodyPr/>
        <a:lstStyle/>
        <a:p>
          <a:endParaRPr lang="en-US"/>
        </a:p>
      </dgm:t>
    </dgm:pt>
    <dgm:pt modelId="{25A06114-BECE-491E-8200-E7CADA9BC698}" type="pres">
      <dgm:prSet presAssocID="{9D31F0F8-8612-4907-80E3-6DE050CBE0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429B81A-0E6C-4A4A-B8DC-DBA7A6D40B2C}" type="pres">
      <dgm:prSet presAssocID="{6F025FF0-D22C-4F03-A77B-3660CBCDAD8F}" presName="hierRoot1" presStyleCnt="0"/>
      <dgm:spPr/>
    </dgm:pt>
    <dgm:pt modelId="{209CC9C3-74A3-4189-B85E-346C96CF2A74}" type="pres">
      <dgm:prSet presAssocID="{6F025FF0-D22C-4F03-A77B-3660CBCDAD8F}" presName="composite" presStyleCnt="0"/>
      <dgm:spPr/>
    </dgm:pt>
    <dgm:pt modelId="{5853951B-1CB9-44C1-8C2F-A82CB2E24BB8}" type="pres">
      <dgm:prSet presAssocID="{6F025FF0-D22C-4F03-A77B-3660CBCDAD8F}" presName="background" presStyleLbl="node0" presStyleIdx="0" presStyleCnt="2"/>
      <dgm:spPr/>
    </dgm:pt>
    <dgm:pt modelId="{52698DAA-92FA-4957-8FFE-1F2C7C97C1E7}" type="pres">
      <dgm:prSet presAssocID="{6F025FF0-D22C-4F03-A77B-3660CBCDAD8F}" presName="text" presStyleLbl="fgAcc0" presStyleIdx="0" presStyleCnt="2">
        <dgm:presLayoutVars>
          <dgm:chPref val="3"/>
        </dgm:presLayoutVars>
      </dgm:prSet>
      <dgm:spPr/>
    </dgm:pt>
    <dgm:pt modelId="{10C400C6-A14D-4DD5-A9F7-9436383F5403}" type="pres">
      <dgm:prSet presAssocID="{6F025FF0-D22C-4F03-A77B-3660CBCDAD8F}" presName="hierChild2" presStyleCnt="0"/>
      <dgm:spPr/>
    </dgm:pt>
    <dgm:pt modelId="{5D679FE7-D1CC-411B-BBC0-EC32CAB78656}" type="pres">
      <dgm:prSet presAssocID="{B6101CA6-7C02-437B-AD76-A888F22E06D2}" presName="hierRoot1" presStyleCnt="0"/>
      <dgm:spPr/>
    </dgm:pt>
    <dgm:pt modelId="{D8A75BA1-29CB-46DA-AA9D-9A4F41D096E8}" type="pres">
      <dgm:prSet presAssocID="{B6101CA6-7C02-437B-AD76-A888F22E06D2}" presName="composite" presStyleCnt="0"/>
      <dgm:spPr/>
    </dgm:pt>
    <dgm:pt modelId="{7922222E-A381-4B29-89BD-7DEEDE8428C3}" type="pres">
      <dgm:prSet presAssocID="{B6101CA6-7C02-437B-AD76-A888F22E06D2}" presName="background" presStyleLbl="node0" presStyleIdx="1" presStyleCnt="2"/>
      <dgm:spPr/>
    </dgm:pt>
    <dgm:pt modelId="{AC7E22EE-3C61-41AB-AF5F-DA5C2B5655A1}" type="pres">
      <dgm:prSet presAssocID="{B6101CA6-7C02-437B-AD76-A888F22E06D2}" presName="text" presStyleLbl="fgAcc0" presStyleIdx="1" presStyleCnt="2">
        <dgm:presLayoutVars>
          <dgm:chPref val="3"/>
        </dgm:presLayoutVars>
      </dgm:prSet>
      <dgm:spPr/>
    </dgm:pt>
    <dgm:pt modelId="{55D92AEB-7ACE-42BD-AD47-457B6A5BB0A0}" type="pres">
      <dgm:prSet presAssocID="{B6101CA6-7C02-437B-AD76-A888F22E06D2}" presName="hierChild2" presStyleCnt="0"/>
      <dgm:spPr/>
    </dgm:pt>
  </dgm:ptLst>
  <dgm:cxnLst>
    <dgm:cxn modelId="{4C40A659-A35B-4555-9C46-0639AE2BED15}" srcId="{9D31F0F8-8612-4907-80E3-6DE050CBE0D4}" destId="{B6101CA6-7C02-437B-AD76-A888F22E06D2}" srcOrd="1" destOrd="0" parTransId="{BC144A09-1514-48AB-85B2-AB968E0CAB8F}" sibTransId="{2537F074-4513-4B9D-A41F-31017E0D6B3D}"/>
    <dgm:cxn modelId="{E5D1BE97-0265-4D30-A5D3-1CDEC3A45C95}" type="presOf" srcId="{B6101CA6-7C02-437B-AD76-A888F22E06D2}" destId="{AC7E22EE-3C61-41AB-AF5F-DA5C2B5655A1}" srcOrd="0" destOrd="0" presId="urn:microsoft.com/office/officeart/2005/8/layout/hierarchy1"/>
    <dgm:cxn modelId="{179CADD6-0C41-42E6-A58F-5F726E3AF566}" srcId="{9D31F0F8-8612-4907-80E3-6DE050CBE0D4}" destId="{6F025FF0-D22C-4F03-A77B-3660CBCDAD8F}" srcOrd="0" destOrd="0" parTransId="{E073AB37-9F20-4B52-8EB2-B1A4DF0643C5}" sibTransId="{1A9AA0ED-B47C-4870-BD35-D0C047C24956}"/>
    <dgm:cxn modelId="{7A0CFEE1-AC17-4589-BB31-B6A1D867E5DB}" type="presOf" srcId="{9D31F0F8-8612-4907-80E3-6DE050CBE0D4}" destId="{25A06114-BECE-491E-8200-E7CADA9BC698}" srcOrd="0" destOrd="0" presId="urn:microsoft.com/office/officeart/2005/8/layout/hierarchy1"/>
    <dgm:cxn modelId="{ADB098FC-1159-41B0-9969-B25D446E9F6A}" type="presOf" srcId="{6F025FF0-D22C-4F03-A77B-3660CBCDAD8F}" destId="{52698DAA-92FA-4957-8FFE-1F2C7C97C1E7}" srcOrd="0" destOrd="0" presId="urn:microsoft.com/office/officeart/2005/8/layout/hierarchy1"/>
    <dgm:cxn modelId="{0884C64F-E765-430C-831A-F6CF4280161C}" type="presParOf" srcId="{25A06114-BECE-491E-8200-E7CADA9BC698}" destId="{9429B81A-0E6C-4A4A-B8DC-DBA7A6D40B2C}" srcOrd="0" destOrd="0" presId="urn:microsoft.com/office/officeart/2005/8/layout/hierarchy1"/>
    <dgm:cxn modelId="{302695B2-5307-465B-B5DC-5E80ADB5B420}" type="presParOf" srcId="{9429B81A-0E6C-4A4A-B8DC-DBA7A6D40B2C}" destId="{209CC9C3-74A3-4189-B85E-346C96CF2A74}" srcOrd="0" destOrd="0" presId="urn:microsoft.com/office/officeart/2005/8/layout/hierarchy1"/>
    <dgm:cxn modelId="{B29D8A29-03A0-42C2-AF0B-C8582450AFFF}" type="presParOf" srcId="{209CC9C3-74A3-4189-B85E-346C96CF2A74}" destId="{5853951B-1CB9-44C1-8C2F-A82CB2E24BB8}" srcOrd="0" destOrd="0" presId="urn:microsoft.com/office/officeart/2005/8/layout/hierarchy1"/>
    <dgm:cxn modelId="{0F2D0F87-F91A-4725-9B00-18356D80CB11}" type="presParOf" srcId="{209CC9C3-74A3-4189-B85E-346C96CF2A74}" destId="{52698DAA-92FA-4957-8FFE-1F2C7C97C1E7}" srcOrd="1" destOrd="0" presId="urn:microsoft.com/office/officeart/2005/8/layout/hierarchy1"/>
    <dgm:cxn modelId="{EF1C6110-A67A-48CF-B39C-50BBE2AC3FC9}" type="presParOf" srcId="{9429B81A-0E6C-4A4A-B8DC-DBA7A6D40B2C}" destId="{10C400C6-A14D-4DD5-A9F7-9436383F5403}" srcOrd="1" destOrd="0" presId="urn:microsoft.com/office/officeart/2005/8/layout/hierarchy1"/>
    <dgm:cxn modelId="{28141710-DFB6-4B05-BBEB-456FE3816684}" type="presParOf" srcId="{25A06114-BECE-491E-8200-E7CADA9BC698}" destId="{5D679FE7-D1CC-411B-BBC0-EC32CAB78656}" srcOrd="1" destOrd="0" presId="urn:microsoft.com/office/officeart/2005/8/layout/hierarchy1"/>
    <dgm:cxn modelId="{CB7C2FB9-E638-4FA0-8E32-06C2F5AF0406}" type="presParOf" srcId="{5D679FE7-D1CC-411B-BBC0-EC32CAB78656}" destId="{D8A75BA1-29CB-46DA-AA9D-9A4F41D096E8}" srcOrd="0" destOrd="0" presId="urn:microsoft.com/office/officeart/2005/8/layout/hierarchy1"/>
    <dgm:cxn modelId="{C11EA773-1289-4CC6-AC2D-45CF39C7E895}" type="presParOf" srcId="{D8A75BA1-29CB-46DA-AA9D-9A4F41D096E8}" destId="{7922222E-A381-4B29-89BD-7DEEDE8428C3}" srcOrd="0" destOrd="0" presId="urn:microsoft.com/office/officeart/2005/8/layout/hierarchy1"/>
    <dgm:cxn modelId="{E7B7548B-03F3-4C0F-B718-6DF8660A81EC}" type="presParOf" srcId="{D8A75BA1-29CB-46DA-AA9D-9A4F41D096E8}" destId="{AC7E22EE-3C61-41AB-AF5F-DA5C2B5655A1}" srcOrd="1" destOrd="0" presId="urn:microsoft.com/office/officeart/2005/8/layout/hierarchy1"/>
    <dgm:cxn modelId="{4706C303-B470-449F-9D52-7C9DFA95A991}" type="presParOf" srcId="{5D679FE7-D1CC-411B-BBC0-EC32CAB78656}" destId="{55D92AEB-7ACE-42BD-AD47-457B6A5BB0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951B-1CB9-44C1-8C2F-A82CB2E24BB8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98DAA-92FA-4957-8FFE-1F2C7C97C1E7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i="1" kern="1200"/>
            <a:t>Housing Regression      </a:t>
          </a:r>
          <a:r>
            <a:rPr lang="pt-PT" sz="2400" b="0" i="1" kern="1200"/>
            <a:t>(</a:t>
          </a:r>
          <a:r>
            <a:rPr lang="pt-PT" sz="2400" i="1" kern="1200"/>
            <a:t>Data set</a:t>
          </a:r>
          <a:r>
            <a:rPr lang="pt-PT" sz="2400" kern="1200"/>
            <a:t> fornecido</a:t>
          </a:r>
          <a:r>
            <a:rPr lang="pt-PT" sz="2400" b="0" i="1" kern="1200"/>
            <a:t>):</a:t>
          </a:r>
          <a:r>
            <a:rPr lang="pt-PT" sz="2400" b="0" kern="1200"/>
            <a:t>  A</a:t>
          </a:r>
          <a:r>
            <a:rPr lang="pt-PT" sz="2400" kern="1200"/>
            <a:t>plicação de modelos de regressão</a:t>
          </a:r>
          <a:endParaRPr lang="en-US" sz="2400" kern="1200"/>
        </a:p>
      </dsp:txBody>
      <dsp:txXfrm>
        <a:off x="560236" y="832323"/>
        <a:ext cx="4149382" cy="2576345"/>
      </dsp:txXfrm>
    </dsp:sp>
    <dsp:sp modelId="{7922222E-A381-4B29-89BD-7DEEDE8428C3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E22EE-3C61-41AB-AF5F-DA5C2B5655A1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i="1" kern="1200"/>
            <a:t>Collision DataBase       </a:t>
          </a:r>
          <a:r>
            <a:rPr lang="pt-PT" sz="2400" b="0" i="1" kern="1200"/>
            <a:t>(</a:t>
          </a:r>
          <a:r>
            <a:rPr lang="pt-PT" sz="2400" i="1" kern="1200"/>
            <a:t>Data set</a:t>
          </a:r>
          <a:r>
            <a:rPr lang="pt-PT" sz="2400" kern="1200"/>
            <a:t> escolhido): Aplicação de modelos de classificação</a:t>
          </a:r>
          <a:endParaRPr lang="en-US" sz="2400" kern="1200"/>
        </a:p>
      </dsp:txBody>
      <dsp:txXfrm>
        <a:off x="5827635" y="832323"/>
        <a:ext cx="4149382" cy="257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1EA8B-680B-4318-ADD3-C5AED0FD4CF6}" type="datetimeFigureOut">
              <a:rPr lang="pt-PT" smtClean="0"/>
              <a:t>15/05/2022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5B527-35EA-47B9-B6B2-0EB0C89393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6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Boa tarde, vamos então dar início à nossa apresentação.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B527-35EA-47B9-B6B2-0EB0C893930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1599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De acordo com as regras de distribuição dos data sets,  o nosso grupo ficou responsável pela exploração do data set Housing Regression. Para o segundo data set de estudo, e de forma a variar as técnicas aplicadas, escolhemos um data set cujo objetivo seria desenvolver um modelo de previsão utilizando técnicas de classificação.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B527-35EA-47B9-B6B2-0EB0C893930A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086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Neste slide apresentamos algumas entries do data set de Housing Regression que oferece informação sobre o preço das casas no território dos Estados Unidos da América asssim como informação acerca da sua zona. O objetivo do modelo a ser desenvolvido será de prever o preço de uma habitação na região dos Estados Unidos.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B527-35EA-47B9-B6B2-0EB0C893930A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2793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 O data set contêm 6 features, todas elas de tipo double à exceção do atributo Address que é do tipo Nominal.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B527-35EA-47B9-B6B2-0EB0C893930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97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Começamos então a exploração dos dados utilizando nodos box plot para a visualizacao de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B527-35EA-47B9-B6B2-0EB0C893930A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597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E , de seguida, analisamos, a matriz de correlacao notando algumas correlacoes pertinentes como o numero medio de divisoes e o numero medio de quartos, o preco da cassa e as varias condicoes da zona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B527-35EA-47B9-B6B2-0EB0C893930A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246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Passsando agr para  os modelos desenvolvidos, comecamos pelo Simple Linear Regression com validacao K-Holding. Tambem recorremos a um partitioning utilizando a estrategia de Stratified Sampling com o uso de uma seed estatica aplicada ao atributo de Avg Area Income Binned, visto que este divide de forma igual os varios precos. E assim, obtivemos estes resultados.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B527-35EA-47B9-B6B2-0EB0C893930A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85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De seguida, desenvolvemos o mesmo modelo mas agr com validacao K-Folds onde variamos o valor do numero de validacoes a serem realizadas e obtivemos estes resultados.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B527-35EA-47B9-B6B2-0EB0C893930A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371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Depois, decidimos alterar o algoritmo para Polynomial Regression com validacao K-Folds e tambem alteramos o valor de validacoes a serem efetuadas e estes foram os resultados obtidos.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5B527-35EA-47B9-B6B2-0EB0C893930A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351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9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5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5/15/2022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5/15/2022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4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5/15/2022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7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3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Fundo de tecnologia abstrato branco">
            <a:extLst>
              <a:ext uri="{FF2B5EF4-FFF2-40B4-BE49-F238E27FC236}">
                <a16:creationId xmlns:a16="http://schemas.microsoft.com/office/drawing/2014/main" id="{42277A8F-D9F3-B4A2-0E1B-C7D1DB87E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0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pt-PT" sz="4800">
                <a:solidFill>
                  <a:srgbClr val="FFFFFF"/>
                </a:solidFill>
              </a:rPr>
              <a:t>  Aprendizagem e</a:t>
            </a:r>
            <a:br>
              <a:rPr lang="pt-PT" sz="4800">
                <a:solidFill>
                  <a:srgbClr val="FFFFFF"/>
                </a:solidFill>
              </a:rPr>
            </a:br>
            <a:r>
              <a:rPr lang="pt-PT" sz="4800">
                <a:solidFill>
                  <a:srgbClr val="FFFFFF"/>
                </a:solidFill>
              </a:rPr>
              <a:t> Decisão Inteligentes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pt-PT" sz="1500">
                <a:solidFill>
                  <a:srgbClr val="FFFFFF"/>
                </a:solidFill>
              </a:rPr>
              <a:t>Desenvolvimento de modelos de previsão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97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err="1">
                <a:solidFill>
                  <a:schemeClr val="tx1"/>
                </a:solidFill>
              </a:rPr>
              <a:t>RegEx's</a:t>
            </a: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>
                <a:solidFill>
                  <a:schemeClr val="tx1"/>
                </a:solidFill>
              </a:rPr>
              <a:t>Divisão do Endereço segundo o formato Nacional dos Estados Unidos da </a:t>
            </a:r>
            <a:r>
              <a:rPr lang="pt-PT" sz="1600" err="1">
                <a:solidFill>
                  <a:schemeClr val="tx1"/>
                </a:solidFill>
              </a:rPr>
              <a:t>America</a:t>
            </a:r>
            <a:r>
              <a:rPr lang="pt-PT" sz="160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>
                <a:solidFill>
                  <a:schemeClr val="tx1"/>
                </a:solidFill>
              </a:rPr>
              <a:t>Exceções especiais para endereços "</a:t>
            </a:r>
            <a:r>
              <a:rPr lang="pt-PT" sz="1600" i="1" err="1">
                <a:solidFill>
                  <a:schemeClr val="tx1"/>
                </a:solidFill>
              </a:rPr>
              <a:t>overseas</a:t>
            </a:r>
            <a:r>
              <a:rPr lang="pt-PT" sz="1600">
                <a:solidFill>
                  <a:schemeClr val="tx1"/>
                </a:solidFill>
              </a:rPr>
              <a:t>".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3158823F-5630-A34E-C87C-EFA64247D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3042" y="178725"/>
            <a:ext cx="3387153" cy="2535705"/>
          </a:xfrm>
        </p:spPr>
      </p:pic>
      <p:pic>
        <p:nvPicPr>
          <p:cNvPr id="7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D0A8DA38-F5D5-198D-80B7-1D2416F8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221" y="177258"/>
            <a:ext cx="3503962" cy="2564561"/>
          </a:xfrm>
          <a:prstGeom prst="rect">
            <a:avLst/>
          </a:prstGeom>
        </p:spPr>
      </p:pic>
      <p:pic>
        <p:nvPicPr>
          <p:cNvPr id="8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CEA22684-E36B-1BBE-2BEE-23378932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472" y="2907933"/>
            <a:ext cx="3505200" cy="2570033"/>
          </a:xfrm>
          <a:prstGeom prst="rect">
            <a:avLst/>
          </a:prstGeom>
        </p:spPr>
      </p:pic>
      <p:pic>
        <p:nvPicPr>
          <p:cNvPr id="10" name="Imagem 10" descr="Uma imagem com mesa&#10;&#10;Descrição gerada automaticamente">
            <a:extLst>
              <a:ext uri="{FF2B5EF4-FFF2-40B4-BE49-F238E27FC236}">
                <a16:creationId xmlns:a16="http://schemas.microsoft.com/office/drawing/2014/main" id="{772B5E09-1D02-18FC-81EA-11EF7062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65" y="5815628"/>
            <a:ext cx="11300344" cy="611611"/>
          </a:xfrm>
          <a:prstGeom prst="rect">
            <a:avLst/>
          </a:prstGeom>
        </p:spPr>
      </p:pic>
      <p:pic>
        <p:nvPicPr>
          <p:cNvPr id="11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5FA73B92-9B7D-DA7C-30C5-CC70A6C77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46" y="3016710"/>
            <a:ext cx="3153580" cy="1124623"/>
          </a:xfrm>
          <a:prstGeom prst="rect">
            <a:avLst/>
          </a:prstGeom>
        </p:spPr>
      </p:pic>
      <p:pic>
        <p:nvPicPr>
          <p:cNvPr id="12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054F1053-290C-D92D-B691-9BD55B8EB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5537" y="4344653"/>
            <a:ext cx="1676400" cy="533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94BED-00F6-9B28-7706-42A45D605738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6303737" y="4878053"/>
            <a:ext cx="0" cy="9375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03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/>
              <a:t>Housing Regression – </a:t>
            </a:r>
            <a:r>
              <a:rPr lang="pt-PT" sz="3200">
                <a:solidFill>
                  <a:schemeClr val="tx2">
                    <a:lumMod val="60000"/>
                    <a:lumOff val="40000"/>
                  </a:schemeClr>
                </a:solidFill>
              </a:rPr>
              <a:t>Tratamento de Endereços</a:t>
            </a:r>
            <a:endParaRPr lang="pt-PT" sz="4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E6369AF5-457A-8EE2-B92B-53841ABC4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812" y="2108201"/>
            <a:ext cx="7137335" cy="3760891"/>
          </a:xfrm>
        </p:spPr>
      </p:pic>
    </p:spTree>
    <p:extLst>
      <p:ext uri="{BB962C8B-B14F-4D97-AF65-F5344CB8AC3E}">
        <p14:creationId xmlns:p14="http://schemas.microsoft.com/office/powerpoint/2010/main" val="398979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/>
              <a:t>Housing Regression – </a:t>
            </a:r>
            <a:r>
              <a:rPr lang="pt-PT" sz="3200">
                <a:solidFill>
                  <a:schemeClr val="tx2">
                    <a:lumMod val="60000"/>
                    <a:lumOff val="40000"/>
                  </a:schemeClr>
                </a:solidFill>
              </a:rPr>
              <a:t>Tratamento de Endereços</a:t>
            </a:r>
            <a:endParaRPr lang="pt-PT" sz="4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em 6" descr="Uma imagem com texto, palavras cruzadas&#10;&#10;Descrição gerada automaticamente">
            <a:extLst>
              <a:ext uri="{FF2B5EF4-FFF2-40B4-BE49-F238E27FC236}">
                <a16:creationId xmlns:a16="http://schemas.microsoft.com/office/drawing/2014/main" id="{37F00316-6D97-21C0-31E0-C612CD9EC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780" y="3255221"/>
            <a:ext cx="9677400" cy="1466850"/>
          </a:xfrm>
        </p:spPr>
      </p:pic>
    </p:spTree>
    <p:extLst>
      <p:ext uri="{BB962C8B-B14F-4D97-AF65-F5344CB8AC3E}">
        <p14:creationId xmlns:p14="http://schemas.microsoft.com/office/powerpoint/2010/main" val="53887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/>
              <a:t>Housing Regression – </a:t>
            </a:r>
            <a:r>
              <a:rPr lang="pt-PT" sz="3200">
                <a:solidFill>
                  <a:schemeClr val="tx2">
                    <a:lumMod val="60000"/>
                    <a:lumOff val="40000"/>
                  </a:schemeClr>
                </a:solidFill>
              </a:rPr>
              <a:t>Tratamento de Endereços</a:t>
            </a:r>
            <a:endParaRPr lang="pt-PT" sz="4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4280CD32-C292-A4BF-3C04-799B5FB15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812" y="2108201"/>
            <a:ext cx="7137335" cy="3760891"/>
          </a:xfrm>
        </p:spPr>
      </p:pic>
    </p:spTree>
    <p:extLst>
      <p:ext uri="{BB962C8B-B14F-4D97-AF65-F5344CB8AC3E}">
        <p14:creationId xmlns:p14="http://schemas.microsoft.com/office/powerpoint/2010/main" val="389317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Zona </a:t>
            </a:r>
            <a:r>
              <a:rPr lang="en-US" sz="3200" err="1">
                <a:solidFill>
                  <a:schemeClr val="tx1"/>
                </a:solidFill>
              </a:rPr>
              <a:t>Geográfica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>
                <a:solidFill>
                  <a:schemeClr val="tx1"/>
                </a:solidFill>
              </a:rPr>
              <a:t>Renomeação das cidades de endereços especiais.</a:t>
            </a:r>
          </a:p>
          <a:p>
            <a:pPr algn="just">
              <a:lnSpc>
                <a:spcPct val="100000"/>
              </a:lnSpc>
            </a:pPr>
            <a:endParaRPr lang="pt-PT" sz="160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>
                <a:solidFill>
                  <a:schemeClr val="tx1"/>
                </a:solidFill>
              </a:rPr>
              <a:t>Classificação da zona geográfica dos endereços, baseado no seu estado. </a:t>
            </a:r>
            <a:endParaRPr lang="pt-PT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Imagem 13" descr="Uma imagem com mesa&#10;&#10;Descrição gerada automaticamente">
            <a:extLst>
              <a:ext uri="{FF2B5EF4-FFF2-40B4-BE49-F238E27FC236}">
                <a16:creationId xmlns:a16="http://schemas.microsoft.com/office/drawing/2014/main" id="{428B36D0-A1C7-B2DC-AD01-2C3A1949B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396" y="644564"/>
            <a:ext cx="2637777" cy="5116628"/>
          </a:xfrm>
        </p:spPr>
      </p:pic>
      <p:pic>
        <p:nvPicPr>
          <p:cNvPr id="15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F373CB9A-5341-3D06-0CD8-90FA758FF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53" y="2569447"/>
            <a:ext cx="4425537" cy="10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25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Housing Regression – </a:t>
            </a:r>
            <a:r>
              <a:rPr lang="pt-PT" sz="2800">
                <a:solidFill>
                  <a:schemeClr val="tx2">
                    <a:lumMod val="60000"/>
                    <a:lumOff val="40000"/>
                  </a:schemeClr>
                </a:solidFill>
              </a:rPr>
              <a:t>Tratamento de Valores Numéricos</a:t>
            </a:r>
            <a:endParaRPr lang="pt-PT" sz="36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4EB8D5C-7A9B-E977-6E73-3B4F883D8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33" y="2108200"/>
            <a:ext cx="5408459" cy="3760788"/>
          </a:xfrm>
        </p:spPr>
      </p:pic>
    </p:spTree>
    <p:extLst>
      <p:ext uri="{BB962C8B-B14F-4D97-AF65-F5344CB8AC3E}">
        <p14:creationId xmlns:p14="http://schemas.microsoft.com/office/powerpoint/2010/main" val="123625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Housing Regression – </a:t>
            </a:r>
            <a:r>
              <a:rPr lang="pt-PT" sz="2800">
                <a:solidFill>
                  <a:schemeClr val="tx2">
                    <a:lumMod val="60000"/>
                    <a:lumOff val="40000"/>
                  </a:schemeClr>
                </a:solidFill>
              </a:rPr>
              <a:t>Tratamento de Valores Numéricos</a:t>
            </a:r>
            <a:endParaRPr lang="pt-PT" sz="36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5B3FBEA-55F5-7859-76F8-B513057E8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33" y="2108200"/>
            <a:ext cx="5408459" cy="3760788"/>
          </a:xfrm>
        </p:spPr>
      </p:pic>
    </p:spTree>
    <p:extLst>
      <p:ext uri="{BB962C8B-B14F-4D97-AF65-F5344CB8AC3E}">
        <p14:creationId xmlns:p14="http://schemas.microsoft.com/office/powerpoint/2010/main" val="100711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Outliers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>
                <a:solidFill>
                  <a:schemeClr val="tx1"/>
                </a:solidFill>
              </a:rPr>
              <a:t>Tratamento de </a:t>
            </a:r>
            <a:r>
              <a:rPr lang="pt-PT" sz="1600" i="1" err="1">
                <a:solidFill>
                  <a:schemeClr val="tx1"/>
                </a:solidFill>
              </a:rPr>
              <a:t>outiliers</a:t>
            </a:r>
            <a:r>
              <a:rPr lang="pt-PT" sz="1600">
                <a:solidFill>
                  <a:schemeClr val="tx1"/>
                </a:solidFill>
              </a:rPr>
              <a:t> nos valores mais significativos.</a:t>
            </a:r>
          </a:p>
          <a:p>
            <a:pPr algn="just">
              <a:lnSpc>
                <a:spcPct val="100000"/>
              </a:lnSpc>
            </a:pPr>
            <a:endParaRPr lang="pt-PT" sz="1600" i="1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 i="1">
                <a:solidFill>
                  <a:schemeClr val="tx1"/>
                </a:solidFill>
              </a:rPr>
              <a:t>Range </a:t>
            </a:r>
            <a:r>
              <a:rPr lang="pt-PT" sz="1600">
                <a:solidFill>
                  <a:schemeClr val="tx1"/>
                </a:solidFill>
              </a:rPr>
              <a:t>de 1.5, modificando os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 i="1" err="1">
                <a:solidFill>
                  <a:schemeClr val="tx1"/>
                </a:solidFill>
              </a:rPr>
              <a:t>outliers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>
                <a:solidFill>
                  <a:schemeClr val="tx1"/>
                </a:solidFill>
              </a:rPr>
              <a:t>para o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>
                <a:solidFill>
                  <a:schemeClr val="tx1"/>
                </a:solidFill>
              </a:rPr>
              <a:t>"</a:t>
            </a:r>
            <a:r>
              <a:rPr lang="pt-PT" sz="1600" i="1" err="1">
                <a:solidFill>
                  <a:schemeClr val="tx1"/>
                </a:solidFill>
              </a:rPr>
              <a:t>Closest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 i="1" err="1">
                <a:solidFill>
                  <a:schemeClr val="tx1"/>
                </a:solidFill>
              </a:rPr>
              <a:t>permitted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 i="1" err="1">
                <a:solidFill>
                  <a:schemeClr val="tx1"/>
                </a:solidFill>
              </a:rPr>
              <a:t>value</a:t>
            </a:r>
            <a:r>
              <a:rPr lang="pt-PT" sz="1600">
                <a:solidFill>
                  <a:schemeClr val="tx1"/>
                </a:solidFill>
              </a:rPr>
              <a:t>".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997CAA1B-B958-8BEE-294D-0B90E7C76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555" y="959361"/>
            <a:ext cx="6413253" cy="4318803"/>
          </a:xfrm>
        </p:spPr>
      </p:pic>
    </p:spTree>
    <p:extLst>
      <p:ext uri="{BB962C8B-B14F-4D97-AF65-F5344CB8AC3E}">
        <p14:creationId xmlns:p14="http://schemas.microsoft.com/office/powerpoint/2010/main" val="3612595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Housing Regression – </a:t>
            </a:r>
            <a:r>
              <a:rPr lang="pt-PT" sz="2800">
                <a:solidFill>
                  <a:schemeClr val="tx2">
                    <a:lumMod val="60000"/>
                    <a:lumOff val="40000"/>
                  </a:schemeClr>
                </a:solidFill>
              </a:rPr>
              <a:t>Tratamento de Valores Numéricos</a:t>
            </a:r>
            <a:endParaRPr lang="pt-PT" sz="36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0D04431-4E09-E13E-0C9B-15E48430C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33" y="2108200"/>
            <a:ext cx="5408459" cy="3760788"/>
          </a:xfrm>
        </p:spPr>
      </p:pic>
    </p:spTree>
    <p:extLst>
      <p:ext uri="{BB962C8B-B14F-4D97-AF65-F5344CB8AC3E}">
        <p14:creationId xmlns:p14="http://schemas.microsoft.com/office/powerpoint/2010/main" val="183427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Binning e Renaming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algn="just">
              <a:lnSpc>
                <a:spcPct val="100000"/>
              </a:lnSpc>
              <a:buFont typeface="Wingdings" panose="020F0502020204030204" pitchFamily="34" charset="0"/>
              <a:buChar char="Ø"/>
            </a:pPr>
            <a:r>
              <a:rPr lang="pt-PT" sz="1600" i="1" err="1">
                <a:solidFill>
                  <a:schemeClr val="tx1"/>
                </a:solidFill>
              </a:rPr>
              <a:t>Binning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>
                <a:solidFill>
                  <a:schemeClr val="tx1"/>
                </a:solidFill>
              </a:rPr>
              <a:t>dos atributos </a:t>
            </a:r>
            <a:r>
              <a:rPr lang="pt-PT" sz="1600" err="1">
                <a:solidFill>
                  <a:schemeClr val="tx1"/>
                </a:solidFill>
              </a:rPr>
              <a:t>númericos</a:t>
            </a:r>
            <a:r>
              <a:rPr lang="pt-PT" sz="1600">
                <a:solidFill>
                  <a:schemeClr val="tx1"/>
                </a:solidFill>
              </a:rPr>
              <a:t> significativos por frequência.</a:t>
            </a:r>
          </a:p>
          <a:p>
            <a:pPr marL="285750" indent="-285750" algn="just">
              <a:lnSpc>
                <a:spcPct val="100000"/>
              </a:lnSpc>
              <a:buFont typeface="Wingdings" panose="020F0502020204030204" pitchFamily="34" charset="0"/>
              <a:buChar char="Ø"/>
            </a:pPr>
            <a:endParaRPr lang="pt-PT" sz="1600" i="1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Wingdings" panose="020F0502020204030204" pitchFamily="34" charset="0"/>
              <a:buChar char="Ø"/>
            </a:pPr>
            <a:r>
              <a:rPr lang="pt-PT" sz="1600">
                <a:solidFill>
                  <a:schemeClr val="tx1"/>
                </a:solidFill>
              </a:rPr>
              <a:t>Renomeação dos vários</a:t>
            </a:r>
            <a:r>
              <a:rPr lang="pt-PT" sz="1600" i="1">
                <a:solidFill>
                  <a:schemeClr val="tx1"/>
                </a:solidFill>
              </a:rPr>
              <a:t> </a:t>
            </a:r>
            <a:r>
              <a:rPr lang="pt-PT" sz="1600" i="1" err="1">
                <a:solidFill>
                  <a:schemeClr val="tx1"/>
                </a:solidFill>
              </a:rPr>
              <a:t>binnings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>
                <a:solidFill>
                  <a:schemeClr val="tx1"/>
                </a:solidFill>
              </a:rPr>
              <a:t>obtidos.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DC58E449-13DD-A874-58A3-8F84178D0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673" y="646993"/>
            <a:ext cx="5057487" cy="4349772"/>
          </a:xfrm>
        </p:spPr>
      </p:pic>
      <p:pic>
        <p:nvPicPr>
          <p:cNvPr id="8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720CB0F9-41EE-33F9-745B-A5B1D3608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23" y="5191116"/>
            <a:ext cx="3594265" cy="572757"/>
          </a:xfrm>
          <a:prstGeom prst="rect">
            <a:avLst/>
          </a:prstGeom>
        </p:spPr>
      </p:pic>
      <p:pic>
        <p:nvPicPr>
          <p:cNvPr id="9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225A2CC6-7A0E-95C1-FD94-51FCAD9F6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803" y="5153387"/>
            <a:ext cx="3930732" cy="6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4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9EE479-9FD0-FC6E-3F7C-95547EE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/>
              <a:t>Introdução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511EE60-3A49-1D98-AD60-3267AEFF96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66446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7357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err="1">
                <a:solidFill>
                  <a:schemeClr val="tx1"/>
                </a:solidFill>
              </a:rPr>
              <a:t>Visualização</a:t>
            </a:r>
            <a:r>
              <a:rPr lang="en-US" sz="3200">
                <a:solidFill>
                  <a:schemeClr val="tx1"/>
                </a:solidFill>
              </a:rPr>
              <a:t> dos Dados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 i="1" err="1"/>
              <a:t>Scatter</a:t>
            </a:r>
            <a:r>
              <a:rPr lang="pt-PT" sz="1600" i="1"/>
              <a:t> </a:t>
            </a:r>
            <a:r>
              <a:rPr lang="pt-PT" sz="1600" i="1" err="1"/>
              <a:t>Plot</a:t>
            </a:r>
            <a:r>
              <a:rPr lang="pt-PT" sz="1600" i="1"/>
              <a:t> </a:t>
            </a:r>
            <a:r>
              <a:rPr lang="pt-PT" sz="1600"/>
              <a:t>que relaciona o atributo </a:t>
            </a:r>
            <a:r>
              <a:rPr lang="pt-PT" sz="1600" i="1" err="1"/>
              <a:t>Avg</a:t>
            </a:r>
            <a:r>
              <a:rPr lang="pt-PT" sz="1600" i="1"/>
              <a:t>. </a:t>
            </a:r>
            <a:r>
              <a:rPr lang="pt-PT" sz="1600" i="1" err="1"/>
              <a:t>Area</a:t>
            </a:r>
            <a:r>
              <a:rPr lang="pt-PT" sz="1600" i="1"/>
              <a:t> </a:t>
            </a:r>
            <a:r>
              <a:rPr lang="pt-PT" sz="1600" i="1" err="1"/>
              <a:t>Income</a:t>
            </a:r>
            <a:r>
              <a:rPr lang="pt-PT" sz="1600"/>
              <a:t> e o atributo objetivo </a:t>
            </a:r>
            <a:r>
              <a:rPr lang="pt-PT" sz="1600" i="1"/>
              <a:t>Price.</a:t>
            </a:r>
          </a:p>
          <a:p>
            <a:pPr algn="just">
              <a:lnSpc>
                <a:spcPct val="100000"/>
              </a:lnSpc>
            </a:pPr>
            <a:endParaRPr lang="pt-PT" sz="160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/>
              <a:t>Verificamos o resultado do </a:t>
            </a:r>
            <a:r>
              <a:rPr lang="pt-PT" sz="1600" i="1" err="1"/>
              <a:t>binning</a:t>
            </a:r>
            <a:r>
              <a:rPr lang="pt-PT" sz="1600" i="1"/>
              <a:t> </a:t>
            </a:r>
            <a:r>
              <a:rPr lang="pt-PT" sz="1600"/>
              <a:t>assim como a  observação da correlação entre </a:t>
            </a:r>
            <a:r>
              <a:rPr lang="pt-PT" sz="1600" i="1" err="1"/>
              <a:t>Avg</a:t>
            </a:r>
            <a:r>
              <a:rPr lang="pt-PT" sz="1600" i="1"/>
              <a:t>. </a:t>
            </a:r>
            <a:r>
              <a:rPr lang="pt-PT" sz="1600" i="1" err="1"/>
              <a:t>Area</a:t>
            </a:r>
            <a:r>
              <a:rPr lang="pt-PT" sz="1600" i="1"/>
              <a:t> </a:t>
            </a:r>
            <a:r>
              <a:rPr lang="pt-PT" sz="1600" i="1" err="1"/>
              <a:t>Income</a:t>
            </a:r>
            <a:r>
              <a:rPr lang="pt-PT" sz="1600" i="1"/>
              <a:t> </a:t>
            </a:r>
            <a:r>
              <a:rPr lang="pt-PT" sz="1600"/>
              <a:t>e </a:t>
            </a:r>
            <a:r>
              <a:rPr lang="pt-PT" sz="1600" i="1"/>
              <a:t>Price.</a:t>
            </a:r>
            <a:endParaRPr lang="en-US" sz="1600" i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81C5436B-1751-81CC-8CA8-AF1D931CC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31" y="823863"/>
            <a:ext cx="7246937" cy="4869825"/>
          </a:xfrm>
        </p:spPr>
      </p:pic>
    </p:spTree>
    <p:extLst>
      <p:ext uri="{BB962C8B-B14F-4D97-AF65-F5344CB8AC3E}">
        <p14:creationId xmlns:p14="http://schemas.microsoft.com/office/powerpoint/2010/main" val="428177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err="1">
                <a:solidFill>
                  <a:schemeClr val="tx1"/>
                </a:solidFill>
              </a:rPr>
              <a:t>Visualização</a:t>
            </a:r>
            <a:r>
              <a:rPr lang="en-US" sz="3200">
                <a:solidFill>
                  <a:schemeClr val="tx1"/>
                </a:solidFill>
              </a:rPr>
              <a:t> dos Dados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1600"/>
              <a:t>Os valores representados no gráfico não contêm nenhum padrão identificável, sendo impossível obter qualquer informação a partir do estado da casa em avaliação.</a:t>
            </a:r>
          </a:p>
          <a:p>
            <a:pPr algn="just">
              <a:lnSpc>
                <a:spcPct val="100000"/>
              </a:lnSpc>
            </a:pPr>
            <a:endParaRPr lang="en-US" sz="1600" i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Background pattern&#10;&#10;Description automatically generated">
            <a:extLst>
              <a:ext uri="{FF2B5EF4-FFF2-40B4-BE49-F238E27FC236}">
                <a16:creationId xmlns:a16="http://schemas.microsoft.com/office/drawing/2014/main" id="{0ADB614E-E069-7181-BDD0-CA6C24509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54" y="1200151"/>
            <a:ext cx="7253604" cy="3821148"/>
          </a:xfrm>
        </p:spPr>
      </p:pic>
    </p:spTree>
    <p:extLst>
      <p:ext uri="{BB962C8B-B14F-4D97-AF65-F5344CB8AC3E}">
        <p14:creationId xmlns:p14="http://schemas.microsoft.com/office/powerpoint/2010/main" val="375629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Visualização dos Dados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err="1">
                <a:solidFill>
                  <a:schemeClr val="tx1"/>
                </a:solidFill>
              </a:rPr>
              <a:t>Nodo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i="1">
                <a:solidFill>
                  <a:schemeClr val="tx1"/>
                </a:solidFill>
              </a:rPr>
              <a:t>Group By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</a:rPr>
              <a:t>agrupando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pelo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atributo</a:t>
            </a:r>
            <a:r>
              <a:rPr lang="en-US" sz="1600" i="1">
                <a:solidFill>
                  <a:schemeClr val="tx1"/>
                </a:solidFill>
              </a:rPr>
              <a:t> Zip-Code National Area.</a:t>
            </a:r>
            <a:endParaRPr lang="pt-PT">
              <a:solidFill>
                <a:schemeClr val="tx1"/>
              </a:solidFill>
            </a:endParaRPr>
          </a:p>
          <a:p>
            <a:pPr algn="just">
              <a:lnSpc>
                <a:spcPct val="100000"/>
              </a:lnSpc>
            </a:pPr>
            <a:endParaRPr lang="en-US" sz="1600" i="1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i="1" err="1">
                <a:solidFill>
                  <a:schemeClr val="tx1"/>
                </a:solidFill>
              </a:rPr>
              <a:t>Endereços</a:t>
            </a:r>
            <a:r>
              <a:rPr lang="en-US" sz="1600" i="1">
                <a:solidFill>
                  <a:schemeClr val="tx1"/>
                </a:solidFill>
              </a:rPr>
              <a:t> </a:t>
            </a:r>
            <a:r>
              <a:rPr lang="en-US" sz="1600" i="1" err="1">
                <a:solidFill>
                  <a:schemeClr val="tx1"/>
                </a:solidFill>
              </a:rPr>
              <a:t>não</a:t>
            </a:r>
            <a:r>
              <a:rPr lang="en-US" sz="1600" i="1">
                <a:solidFill>
                  <a:schemeClr val="tx1"/>
                </a:solidFill>
              </a:rPr>
              <a:t> </a:t>
            </a:r>
            <a:r>
              <a:rPr lang="en-US" sz="1600" i="1" err="1">
                <a:solidFill>
                  <a:schemeClr val="tx1"/>
                </a:solidFill>
              </a:rPr>
              <a:t>representativos</a:t>
            </a:r>
            <a:r>
              <a:rPr lang="en-US" sz="1600" i="1">
                <a:solidFill>
                  <a:schemeClr val="tx1"/>
                </a:solidFill>
              </a:rPr>
              <a:t> do </a:t>
            </a:r>
            <a:r>
              <a:rPr lang="en-US" sz="1600" i="1" err="1">
                <a:solidFill>
                  <a:schemeClr val="tx1"/>
                </a:solidFill>
              </a:rPr>
              <a:t>mundo</a:t>
            </a:r>
            <a:r>
              <a:rPr lang="en-US" sz="1600" i="1">
                <a:solidFill>
                  <a:schemeClr val="tx1"/>
                </a:solidFill>
              </a:rPr>
              <a:t> real. 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7BA33-2F01-73D2-29C3-259D0310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86" y="4982990"/>
            <a:ext cx="10901340" cy="1347755"/>
          </a:xfrm>
          <a:prstGeom prst="rect">
            <a:avLst/>
          </a:prstGeom>
        </p:spPr>
      </p:pic>
      <p:pic>
        <p:nvPicPr>
          <p:cNvPr id="11" name="Content Placeholder 10" descr="Map&#10;&#10;Description automatically generated">
            <a:extLst>
              <a:ext uri="{FF2B5EF4-FFF2-40B4-BE49-F238E27FC236}">
                <a16:creationId xmlns:a16="http://schemas.microsoft.com/office/drawing/2014/main" id="{B49BA77A-F534-2B83-6BE8-0C95ABFA9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92" y="915144"/>
            <a:ext cx="5927725" cy="3490771"/>
          </a:xfrm>
        </p:spPr>
      </p:pic>
    </p:spTree>
    <p:extLst>
      <p:ext uri="{BB962C8B-B14F-4D97-AF65-F5344CB8AC3E}">
        <p14:creationId xmlns:p14="http://schemas.microsoft.com/office/powerpoint/2010/main" val="170819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/>
              <a:t>Simple Linear Regression – </a:t>
            </a:r>
            <a:r>
              <a:rPr lang="pt-PT" sz="3200">
                <a:solidFill>
                  <a:schemeClr val="tx2">
                    <a:lumMod val="60000"/>
                    <a:lumOff val="40000"/>
                  </a:schemeClr>
                </a:solidFill>
              </a:rPr>
              <a:t> K- Holding</a:t>
            </a:r>
            <a:endParaRPr lang="pt-PT" sz="4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C61494E-E8B3-8311-AC07-627003894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21" y="1968282"/>
            <a:ext cx="60674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54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/>
              <a:t>Simple Linear Regression – </a:t>
            </a:r>
            <a:r>
              <a:rPr lang="pt-PT" sz="3200">
                <a:solidFill>
                  <a:schemeClr val="tx2">
                    <a:lumMod val="60000"/>
                    <a:lumOff val="40000"/>
                  </a:schemeClr>
                </a:solidFill>
              </a:rPr>
              <a:t> K- Folds</a:t>
            </a:r>
            <a:endParaRPr lang="pt-PT" sz="4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D03DC19-6F2D-03CE-032B-9B6725C1B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2024062"/>
            <a:ext cx="79724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/>
              <a:t>Polynomial Regression – </a:t>
            </a:r>
            <a:r>
              <a:rPr lang="pt-PT" sz="3200">
                <a:solidFill>
                  <a:schemeClr val="tx2">
                    <a:lumMod val="60000"/>
                    <a:lumOff val="40000"/>
                  </a:schemeClr>
                </a:solidFill>
              </a:rPr>
              <a:t> K- Folds</a:t>
            </a:r>
            <a:endParaRPr lang="pt-PT" sz="4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EBD3606-A305-0F60-4FC7-2C0AE82D9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2" y="2028825"/>
            <a:ext cx="86582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/>
              <a:t>Multi Layer Perceptor </a:t>
            </a:r>
            <a:endParaRPr lang="pt-PT" sz="4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6FBB7F-008D-A2F8-CBD0-22AC97CAF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9" y="2171700"/>
            <a:ext cx="11781961" cy="35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35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err="1">
                <a:solidFill>
                  <a:schemeClr val="tx1"/>
                </a:solidFill>
              </a:rPr>
              <a:t>Resultados</a:t>
            </a:r>
            <a:r>
              <a:rPr lang="en-US" sz="320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400"/>
              <a:t>Erro médio absoluto de 79 826€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400"/>
              <a:t>Erro médio quadrado de   98 522€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879846C1-C2A1-0D9A-80FC-80D72E82A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10" y="1923277"/>
            <a:ext cx="4867646" cy="2548865"/>
          </a:xfrm>
        </p:spPr>
      </p:pic>
    </p:spTree>
    <p:extLst>
      <p:ext uri="{BB962C8B-B14F-4D97-AF65-F5344CB8AC3E}">
        <p14:creationId xmlns:p14="http://schemas.microsoft.com/office/powerpoint/2010/main" val="3844792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6E84A-8FA3-1E93-DF81-B1E950B4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Collision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420B2-0D80-4FDC-0D7A-C902700AE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13512" y="642258"/>
            <a:ext cx="6847117" cy="2537672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A514E30E-1A0B-88B4-6C9A-AF24C1FFE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731" y="2160177"/>
            <a:ext cx="9856597" cy="380142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3230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937" y="977958"/>
            <a:ext cx="5958347" cy="1548931"/>
          </a:xfrm>
        </p:spPr>
        <p:txBody>
          <a:bodyPr/>
          <a:lstStyle/>
          <a:p>
            <a:r>
              <a:rPr lang="pt-PT" sz="4400" err="1"/>
              <a:t>Collision</a:t>
            </a:r>
            <a:r>
              <a:rPr lang="pt-PT" sz="4400"/>
              <a:t> </a:t>
            </a:r>
            <a:r>
              <a:rPr lang="pt-PT" sz="4400" err="1"/>
              <a:t>DataBase</a:t>
            </a:r>
            <a:r>
              <a:rPr lang="pt-PT" sz="4400"/>
              <a:t>– </a:t>
            </a:r>
            <a:r>
              <a:rPr lang="pt-PT" sz="4000">
                <a:solidFill>
                  <a:schemeClr val="tx2">
                    <a:lumMod val="60000"/>
                    <a:lumOff val="40000"/>
                  </a:schemeClr>
                </a:solidFill>
              </a:rPr>
              <a:t>Tabela de Atributos</a:t>
            </a:r>
            <a:endParaRPr lang="pt-PT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51D98F-E882-B4A8-6533-EC5CD933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89" y="161881"/>
            <a:ext cx="5587759" cy="60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9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16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6E84A-8FA3-1E93-DF81-B1E950B4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5453744" cy="1572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Housing Regression </a:t>
            </a:r>
          </a:p>
        </p:txBody>
      </p:sp>
      <p:pic>
        <p:nvPicPr>
          <p:cNvPr id="8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A3DB6D97-C4EF-FB63-55A7-879264C7F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637" y="2082486"/>
            <a:ext cx="10898725" cy="3182951"/>
          </a:xfrm>
          <a:prstGeom prst="rect">
            <a:avLst/>
          </a:prstGeom>
        </p:spPr>
      </p:pic>
      <p:sp>
        <p:nvSpPr>
          <p:cNvPr id="49" name="Rectangle 18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9893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RANKING CORRELATION MATRIX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1600">
                <a:solidFill>
                  <a:schemeClr val="tx1"/>
                </a:solidFill>
              </a:rPr>
              <a:t>Correlações pertinentes como: 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200"/>
              <a:t> Person Role — Person Vehicle Position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200"/>
              <a:t>Case Road Condition — Case Weather 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200"/>
              <a:t> Case Road Condition — Case Month </a:t>
            </a:r>
          </a:p>
          <a:p>
            <a:pPr algn="just">
              <a:lnSpc>
                <a:spcPct val="100000"/>
              </a:lnSpc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32C0F1D3-8FCE-6FB7-3C5B-9F72F1500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7564" y="894697"/>
            <a:ext cx="4400550" cy="4610100"/>
          </a:xfrm>
        </p:spPr>
      </p:pic>
    </p:spTree>
    <p:extLst>
      <p:ext uri="{BB962C8B-B14F-4D97-AF65-F5344CB8AC3E}">
        <p14:creationId xmlns:p14="http://schemas.microsoft.com/office/powerpoint/2010/main" val="139226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>
                <a:solidFill>
                  <a:srgbClr val="404040"/>
                </a:solidFill>
              </a:rPr>
              <a:t>Limpeza e Tratamento de Dados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EB69C141-1025-0999-AAB6-93F6CEE13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2140796"/>
            <a:ext cx="8067675" cy="3695700"/>
          </a:xfrm>
        </p:spPr>
      </p:pic>
    </p:spTree>
    <p:extLst>
      <p:ext uri="{BB962C8B-B14F-4D97-AF65-F5344CB8AC3E}">
        <p14:creationId xmlns:p14="http://schemas.microsoft.com/office/powerpoint/2010/main" val="3816966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>
                <a:solidFill>
                  <a:srgbClr val="404040"/>
                </a:solidFill>
              </a:rPr>
              <a:t>Limpeza e Tratamento de Dados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73CD9F3C-4A8A-1D7B-F7BE-E8F0B7080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2140796"/>
            <a:ext cx="8067675" cy="3695700"/>
          </a:xfrm>
        </p:spPr>
      </p:pic>
    </p:spTree>
    <p:extLst>
      <p:ext uri="{BB962C8B-B14F-4D97-AF65-F5344CB8AC3E}">
        <p14:creationId xmlns:p14="http://schemas.microsoft.com/office/powerpoint/2010/main" val="3317143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Rule-based Filter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1600">
                <a:solidFill>
                  <a:schemeClr val="tx1"/>
                </a:solidFill>
              </a:rPr>
              <a:t>Remoção das linhas com </a:t>
            </a:r>
            <a:r>
              <a:rPr lang="pt-PT" sz="1600" i="1" err="1">
                <a:solidFill>
                  <a:schemeClr val="tx1"/>
                </a:solidFill>
              </a:rPr>
              <a:t>Person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 i="1" err="1">
                <a:solidFill>
                  <a:schemeClr val="tx1"/>
                </a:solidFill>
              </a:rPr>
              <a:t>Injury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 i="1" err="1">
                <a:solidFill>
                  <a:schemeClr val="tx1"/>
                </a:solidFill>
              </a:rPr>
              <a:t>Severity</a:t>
            </a:r>
            <a:r>
              <a:rPr lang="pt-PT" sz="1600">
                <a:solidFill>
                  <a:schemeClr val="tx1"/>
                </a:solidFill>
              </a:rPr>
              <a:t> com informação Nula ou Restrita.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0C6FC4CB-B837-8765-2EA5-5CA50E4CF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3171" y="2777097"/>
            <a:ext cx="6217969" cy="950521"/>
          </a:xfrm>
        </p:spPr>
      </p:pic>
    </p:spTree>
    <p:extLst>
      <p:ext uri="{BB962C8B-B14F-4D97-AF65-F5344CB8AC3E}">
        <p14:creationId xmlns:p14="http://schemas.microsoft.com/office/powerpoint/2010/main" val="286205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>
                <a:solidFill>
                  <a:srgbClr val="404040"/>
                </a:solidFill>
              </a:rPr>
              <a:t>Limpeza e Tratamento de Dados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A48ABA92-BC7C-3C31-1454-C8EBD2AB8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2140796"/>
            <a:ext cx="8067675" cy="3695700"/>
          </a:xfrm>
        </p:spPr>
      </p:pic>
    </p:spTree>
    <p:extLst>
      <p:ext uri="{BB962C8B-B14F-4D97-AF65-F5344CB8AC3E}">
        <p14:creationId xmlns:p14="http://schemas.microsoft.com/office/powerpoint/2010/main" val="3450433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String to Num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>
                <a:solidFill>
                  <a:schemeClr val="tx1"/>
                </a:solidFill>
              </a:rPr>
              <a:t>Conversão do tipo de dados para valores </a:t>
            </a:r>
            <a:r>
              <a:rPr lang="pt-PT" sz="1600" err="1">
                <a:solidFill>
                  <a:schemeClr val="tx1"/>
                </a:solidFill>
              </a:rPr>
              <a:t>númericos</a:t>
            </a:r>
            <a:r>
              <a:rPr lang="pt-PT" sz="160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pt-PT" sz="1600" i="1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>
                <a:solidFill>
                  <a:schemeClr val="tx1"/>
                </a:solidFill>
              </a:rPr>
              <a:t>Cálculo da Idade dos Carros.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m 9">
            <a:extLst>
              <a:ext uri="{FF2B5EF4-FFF2-40B4-BE49-F238E27FC236}">
                <a16:creationId xmlns:a16="http://schemas.microsoft.com/office/drawing/2014/main" id="{88C1A3C7-D300-4DFA-0953-1C611E584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308" y="640248"/>
            <a:ext cx="6146059" cy="3749701"/>
          </a:xfrm>
        </p:spPr>
      </p:pic>
      <p:pic>
        <p:nvPicPr>
          <p:cNvPr id="10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F6BC3D23-C5F0-BB25-1245-B13E99EE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36" y="4554064"/>
            <a:ext cx="2887559" cy="120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90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>
                <a:solidFill>
                  <a:srgbClr val="404040"/>
                </a:solidFill>
              </a:rPr>
              <a:t>Limpeza e Tratamento de Dados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B102DFBD-D09E-B011-550C-F4A5C7C6C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2140796"/>
            <a:ext cx="8067675" cy="3695700"/>
          </a:xfrm>
        </p:spPr>
      </p:pic>
    </p:spTree>
    <p:extLst>
      <p:ext uri="{BB962C8B-B14F-4D97-AF65-F5344CB8AC3E}">
        <p14:creationId xmlns:p14="http://schemas.microsoft.com/office/powerpoint/2010/main" val="1775884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Column Filter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1600">
                <a:solidFill>
                  <a:schemeClr val="tx1"/>
                </a:solidFill>
              </a:rPr>
              <a:t>Remoção de colunas identificadoras ou redundantes.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m 9">
            <a:extLst>
              <a:ext uri="{FF2B5EF4-FFF2-40B4-BE49-F238E27FC236}">
                <a16:creationId xmlns:a16="http://schemas.microsoft.com/office/drawing/2014/main" id="{363BBD0B-8BF0-071A-E9CD-4B2D7BFED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96" y="1848952"/>
            <a:ext cx="7076292" cy="2876086"/>
          </a:xfrm>
        </p:spPr>
      </p:pic>
    </p:spTree>
    <p:extLst>
      <p:ext uri="{BB962C8B-B14F-4D97-AF65-F5344CB8AC3E}">
        <p14:creationId xmlns:p14="http://schemas.microsoft.com/office/powerpoint/2010/main" val="3123470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>
                <a:solidFill>
                  <a:srgbClr val="404040"/>
                </a:solidFill>
              </a:rPr>
              <a:t>Limpeza e Tratamento de Dados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36A82598-C34F-EFFE-8130-063A35933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2140796"/>
            <a:ext cx="8067675" cy="3695700"/>
          </a:xfrm>
        </p:spPr>
      </p:pic>
    </p:spTree>
    <p:extLst>
      <p:ext uri="{BB962C8B-B14F-4D97-AF65-F5344CB8AC3E}">
        <p14:creationId xmlns:p14="http://schemas.microsoft.com/office/powerpoint/2010/main" val="3659611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Renaming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1600">
                <a:solidFill>
                  <a:schemeClr val="tx1"/>
                </a:solidFill>
              </a:rPr>
              <a:t>Renomeação dos atributos nominais pela seu significado </a:t>
            </a:r>
            <a:r>
              <a:rPr lang="pt-PT" sz="1600" err="1">
                <a:solidFill>
                  <a:schemeClr val="tx1"/>
                </a:solidFill>
              </a:rPr>
              <a:t>atráves</a:t>
            </a:r>
            <a:r>
              <a:rPr lang="pt-PT" sz="1600">
                <a:solidFill>
                  <a:schemeClr val="tx1"/>
                </a:solidFill>
              </a:rPr>
              <a:t> do </a:t>
            </a:r>
            <a:r>
              <a:rPr lang="pt-PT" sz="1600" i="1">
                <a:solidFill>
                  <a:schemeClr val="tx1"/>
                </a:solidFill>
              </a:rPr>
              <a:t>Data </a:t>
            </a:r>
            <a:r>
              <a:rPr lang="pt-PT" sz="1600" i="1" err="1">
                <a:solidFill>
                  <a:schemeClr val="tx1"/>
                </a:solidFill>
              </a:rPr>
              <a:t>Dictionary</a:t>
            </a:r>
            <a:r>
              <a:rPr lang="pt-PT" sz="16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09D35BA1-7E08-4D27-D0C5-F49FDA62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958" y="1551871"/>
            <a:ext cx="7303902" cy="1481134"/>
          </a:xfrm>
        </p:spPr>
      </p:pic>
      <p:pic>
        <p:nvPicPr>
          <p:cNvPr id="10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0AC16B90-0325-7215-8E83-3432B9664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43" y="4128865"/>
            <a:ext cx="7077693" cy="8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3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/>
              <a:t>Housing Regression – </a:t>
            </a:r>
            <a:r>
              <a:rPr lang="pt-PT" sz="4000">
                <a:solidFill>
                  <a:schemeClr val="tx2">
                    <a:lumMod val="60000"/>
                    <a:lumOff val="40000"/>
                  </a:schemeClr>
                </a:solidFill>
              </a:rPr>
              <a:t>Tabela de Atributos</a:t>
            </a:r>
            <a:endParaRPr lang="pt-PT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790233C3-F31F-016C-B3CE-E7601479A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53" y="2129153"/>
            <a:ext cx="9228620" cy="3718882"/>
          </a:xfrm>
        </p:spPr>
      </p:pic>
    </p:spTree>
    <p:extLst>
      <p:ext uri="{BB962C8B-B14F-4D97-AF65-F5344CB8AC3E}">
        <p14:creationId xmlns:p14="http://schemas.microsoft.com/office/powerpoint/2010/main" val="820464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>
                <a:solidFill>
                  <a:srgbClr val="404040"/>
                </a:solidFill>
              </a:rPr>
              <a:t>Limpeza e Tratamento de Dados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8D07ECAD-5966-A71D-F22B-EDF0F35A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43" y="2140796"/>
            <a:ext cx="8067675" cy="3695700"/>
          </a:xfrm>
        </p:spPr>
      </p:pic>
    </p:spTree>
    <p:extLst>
      <p:ext uri="{BB962C8B-B14F-4D97-AF65-F5344CB8AC3E}">
        <p14:creationId xmlns:p14="http://schemas.microsoft.com/office/powerpoint/2010/main" val="347598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Feature Selection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1600">
                <a:solidFill>
                  <a:schemeClr val="tx1"/>
                </a:solidFill>
              </a:rPr>
              <a:t>Redução do número de </a:t>
            </a:r>
            <a:r>
              <a:rPr lang="pt-PT" sz="1600" i="1" err="1">
                <a:solidFill>
                  <a:schemeClr val="tx1"/>
                </a:solidFill>
              </a:rPr>
              <a:t>features</a:t>
            </a:r>
            <a:r>
              <a:rPr lang="pt-PT" sz="1600" i="1">
                <a:solidFill>
                  <a:schemeClr val="tx1"/>
                </a:solidFill>
              </a:rPr>
              <a:t> </a:t>
            </a:r>
            <a:r>
              <a:rPr lang="pt-PT" sz="1600">
                <a:solidFill>
                  <a:schemeClr val="tx1"/>
                </a:solidFill>
              </a:rPr>
              <a:t>do </a:t>
            </a:r>
            <a:r>
              <a:rPr lang="pt-PT" sz="1600" i="1">
                <a:solidFill>
                  <a:schemeClr val="tx1"/>
                </a:solidFill>
              </a:rPr>
              <a:t>data set</a:t>
            </a:r>
            <a:r>
              <a:rPr lang="pt-PT" sz="1600">
                <a:solidFill>
                  <a:schemeClr val="tx1"/>
                </a:solidFill>
              </a:rPr>
              <a:t>, baseando a escolha pelo parâmetro </a:t>
            </a:r>
            <a:r>
              <a:rPr lang="pt-PT" sz="1600" i="1" err="1">
                <a:solidFill>
                  <a:schemeClr val="tx1"/>
                </a:solidFill>
              </a:rPr>
              <a:t>accuracy</a:t>
            </a:r>
            <a:r>
              <a:rPr lang="pt-PT" sz="1600" i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m 9" descr="Uma imagem com mesa&#10;&#10;Descrição gerada automaticamente">
            <a:extLst>
              <a:ext uri="{FF2B5EF4-FFF2-40B4-BE49-F238E27FC236}">
                <a16:creationId xmlns:a16="http://schemas.microsoft.com/office/drawing/2014/main" id="{67D35FA7-179D-2522-336C-AC3CD9203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6465" y="1991784"/>
            <a:ext cx="7046603" cy="2362813"/>
          </a:xfrm>
        </p:spPr>
      </p:pic>
    </p:spTree>
    <p:extLst>
      <p:ext uri="{BB962C8B-B14F-4D97-AF65-F5344CB8AC3E}">
        <p14:creationId xmlns:p14="http://schemas.microsoft.com/office/powerpoint/2010/main" val="260849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>
                <a:solidFill>
                  <a:srgbClr val="404040"/>
                </a:solidFill>
              </a:rPr>
              <a:t>Visualização de Dados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18A0831D-FC73-9EB0-9C7D-171AF4AED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5279" y="2430172"/>
            <a:ext cx="3694486" cy="3428187"/>
          </a:xfr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AB9A5A3-7A2C-5C05-69DC-83F7F5AA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5" y="2430130"/>
            <a:ext cx="3075905" cy="3425147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1B00B28A-A982-C597-FA0B-A2E561976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007" y="3280652"/>
            <a:ext cx="5018467" cy="2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err="1">
                <a:solidFill>
                  <a:srgbClr val="404040"/>
                </a:solidFill>
              </a:rPr>
              <a:t>Decision</a:t>
            </a:r>
            <a:r>
              <a:rPr lang="pt-PT" sz="4000">
                <a:solidFill>
                  <a:srgbClr val="404040"/>
                </a:solidFill>
              </a:rPr>
              <a:t> </a:t>
            </a:r>
            <a:r>
              <a:rPr lang="pt-PT" sz="4000" err="1">
                <a:solidFill>
                  <a:srgbClr val="404040"/>
                </a:solidFill>
              </a:rPr>
              <a:t>Tree</a:t>
            </a:r>
            <a:r>
              <a:rPr lang="pt-PT" sz="4000">
                <a:solidFill>
                  <a:srgbClr val="404040"/>
                </a:solidFill>
              </a:rPr>
              <a:t>- K-Holding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634A3FDF-72CB-056A-8C10-2093372E7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317" y="2121746"/>
            <a:ext cx="4886325" cy="3733800"/>
          </a:xfrm>
        </p:spPr>
      </p:pic>
    </p:spTree>
    <p:extLst>
      <p:ext uri="{BB962C8B-B14F-4D97-AF65-F5344CB8AC3E}">
        <p14:creationId xmlns:p14="http://schemas.microsoft.com/office/powerpoint/2010/main" val="2069914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err="1">
                <a:solidFill>
                  <a:srgbClr val="404040"/>
                </a:solidFill>
              </a:rPr>
              <a:t>Decision</a:t>
            </a:r>
            <a:r>
              <a:rPr lang="pt-PT" sz="4000">
                <a:solidFill>
                  <a:srgbClr val="404040"/>
                </a:solidFill>
              </a:rPr>
              <a:t> </a:t>
            </a:r>
            <a:r>
              <a:rPr lang="pt-PT" sz="4000" err="1">
                <a:solidFill>
                  <a:srgbClr val="404040"/>
                </a:solidFill>
              </a:rPr>
              <a:t>Tree</a:t>
            </a:r>
            <a:r>
              <a:rPr lang="pt-PT" sz="4000">
                <a:solidFill>
                  <a:srgbClr val="404040"/>
                </a:solidFill>
              </a:rPr>
              <a:t>- K-</a:t>
            </a:r>
            <a:r>
              <a:rPr lang="pt-PT" sz="4000" err="1">
                <a:solidFill>
                  <a:srgbClr val="404040"/>
                </a:solidFill>
              </a:rPr>
              <a:t>Folds</a:t>
            </a:r>
            <a:endParaRPr lang="pt-PT" sz="4000">
              <a:solidFill>
                <a:srgbClr val="404040"/>
              </a:solidFill>
            </a:endParaRP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0381987C-8AAF-9AF6-450A-253A67573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880" y="2131271"/>
            <a:ext cx="6553200" cy="3714750"/>
          </a:xfrm>
        </p:spPr>
      </p:pic>
    </p:spTree>
    <p:extLst>
      <p:ext uri="{BB962C8B-B14F-4D97-AF65-F5344CB8AC3E}">
        <p14:creationId xmlns:p14="http://schemas.microsoft.com/office/powerpoint/2010/main" val="1959374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err="1">
                <a:solidFill>
                  <a:srgbClr val="404040"/>
                </a:solidFill>
              </a:rPr>
              <a:t>Random-Forest</a:t>
            </a:r>
            <a:r>
              <a:rPr lang="pt-PT" sz="4000">
                <a:solidFill>
                  <a:srgbClr val="404040"/>
                </a:solidFill>
              </a:rPr>
              <a:t> – K-</a:t>
            </a:r>
            <a:r>
              <a:rPr lang="pt-PT" sz="4000" err="1">
                <a:solidFill>
                  <a:srgbClr val="404040"/>
                </a:solidFill>
              </a:rPr>
              <a:t>Folds</a:t>
            </a:r>
            <a:endParaRPr lang="pt-PT" sz="4000">
              <a:solidFill>
                <a:srgbClr val="404040"/>
              </a:solidFill>
            </a:endParaRP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097161DA-0439-BAA0-F477-B104CA218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117" y="2150321"/>
            <a:ext cx="6562725" cy="3676650"/>
          </a:xfrm>
        </p:spPr>
      </p:pic>
    </p:spTree>
    <p:extLst>
      <p:ext uri="{BB962C8B-B14F-4D97-AF65-F5344CB8AC3E}">
        <p14:creationId xmlns:p14="http://schemas.microsoft.com/office/powerpoint/2010/main" val="847768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err="1">
                <a:solidFill>
                  <a:schemeClr val="tx1"/>
                </a:solidFill>
              </a:rPr>
              <a:t>Resultados</a:t>
            </a:r>
            <a:r>
              <a:rPr lang="en-US" sz="320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1500">
                <a:solidFill>
                  <a:schemeClr val="tx1"/>
                </a:solidFill>
              </a:rPr>
              <a:t>Modelo prevê com precisão ferimentos do tipo "</a:t>
            </a:r>
            <a:r>
              <a:rPr lang="pt-PT" sz="1500" i="1" err="1">
                <a:solidFill>
                  <a:schemeClr val="tx1"/>
                </a:solidFill>
              </a:rPr>
              <a:t>Unkown</a:t>
            </a:r>
            <a:r>
              <a:rPr lang="pt-PT" sz="1500">
                <a:solidFill>
                  <a:schemeClr val="tx1"/>
                </a:solidFill>
              </a:rPr>
              <a:t>".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Imagem 10" descr="Uma imagem com mesa&#10;&#10;Descrição gerada automaticamente">
            <a:extLst>
              <a:ext uri="{FF2B5EF4-FFF2-40B4-BE49-F238E27FC236}">
                <a16:creationId xmlns:a16="http://schemas.microsoft.com/office/drawing/2014/main" id="{31B7A47F-CE06-1E12-6806-AE75507E6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1946" y="1801533"/>
            <a:ext cx="7625963" cy="2873595"/>
          </a:xfrm>
        </p:spPr>
      </p:pic>
    </p:spTree>
    <p:extLst>
      <p:ext uri="{BB962C8B-B14F-4D97-AF65-F5344CB8AC3E}">
        <p14:creationId xmlns:p14="http://schemas.microsoft.com/office/powerpoint/2010/main" val="280057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Fundo de tecnologia abstrato branco">
            <a:extLst>
              <a:ext uri="{FF2B5EF4-FFF2-40B4-BE49-F238E27FC236}">
                <a16:creationId xmlns:a16="http://schemas.microsoft.com/office/drawing/2014/main" id="{42277A8F-D9F3-B4A2-0E1B-C7D1DB87E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0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pt-PT" sz="4800">
                <a:solidFill>
                  <a:srgbClr val="FFFFFF"/>
                </a:solidFill>
              </a:rPr>
              <a:t>  Aprendizagem e</a:t>
            </a:r>
            <a:br>
              <a:rPr lang="pt-PT" sz="4800">
                <a:solidFill>
                  <a:srgbClr val="FFFFFF"/>
                </a:solidFill>
              </a:rPr>
            </a:br>
            <a:r>
              <a:rPr lang="pt-PT" sz="4800">
                <a:solidFill>
                  <a:srgbClr val="FFFFFF"/>
                </a:solidFill>
              </a:rPr>
              <a:t> Decisão Inteligentes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pt-PT" sz="1500">
                <a:solidFill>
                  <a:srgbClr val="FFFFFF"/>
                </a:solidFill>
              </a:rPr>
              <a:t>Desenvolvimento de modelos de previsão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6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BOX PLOT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 err="1">
                <a:solidFill>
                  <a:schemeClr val="tx1"/>
                </a:solidFill>
              </a:rPr>
              <a:t>Procedeu</a:t>
            </a:r>
            <a:r>
              <a:rPr lang="en-US" sz="1600">
                <a:solidFill>
                  <a:schemeClr val="tx1"/>
                </a:solidFill>
              </a:rPr>
              <a:t>-se à </a:t>
            </a:r>
            <a:r>
              <a:rPr lang="en-US" sz="1600" err="1">
                <a:solidFill>
                  <a:schemeClr val="tx1"/>
                </a:solidFill>
              </a:rPr>
              <a:t>análise</a:t>
            </a:r>
            <a:r>
              <a:rPr lang="en-US" sz="1600">
                <a:solidFill>
                  <a:schemeClr val="tx1"/>
                </a:solidFill>
              </a:rPr>
              <a:t> de </a:t>
            </a:r>
            <a:r>
              <a:rPr lang="en-US" sz="1600" i="1">
                <a:solidFill>
                  <a:schemeClr val="tx1"/>
                </a:solidFill>
              </a:rPr>
              <a:t>outliers </a:t>
            </a:r>
            <a:r>
              <a:rPr lang="en-US" sz="1600">
                <a:solidFill>
                  <a:schemeClr val="tx1"/>
                </a:solidFill>
              </a:rPr>
              <a:t>e </a:t>
            </a:r>
            <a:r>
              <a:rPr lang="en-US" sz="1600" err="1">
                <a:solidFill>
                  <a:schemeClr val="tx1"/>
                </a:solidFill>
              </a:rPr>
              <a:t>deparamos-nos</a:t>
            </a:r>
            <a:r>
              <a:rPr lang="en-US" sz="1600">
                <a:solidFill>
                  <a:schemeClr val="tx1"/>
                </a:solidFill>
              </a:rPr>
              <a:t> com a </a:t>
            </a:r>
            <a:r>
              <a:rPr lang="en-US" sz="1600" err="1">
                <a:solidFill>
                  <a:schemeClr val="tx1"/>
                </a:solidFill>
              </a:rPr>
              <a:t>abundância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destes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nos</a:t>
            </a:r>
            <a:r>
              <a:rPr lang="en-US" sz="1600">
                <a:solidFill>
                  <a:schemeClr val="tx1"/>
                </a:solidFill>
              </a:rPr>
              <a:t> dados.</a:t>
            </a:r>
          </a:p>
        </p:txBody>
      </p:sp>
      <p:pic>
        <p:nvPicPr>
          <p:cNvPr id="8" name="Picture 7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DAB635EB-2015-A3B1-3E2F-B1A7F5992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05" y="710434"/>
            <a:ext cx="3266618" cy="2262132"/>
          </a:xfrm>
          <a:prstGeom prst="rect">
            <a:avLst/>
          </a:prstGeom>
        </p:spPr>
      </p:pic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9BFE14-AC0C-6934-E753-C3D6114D3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90" y="3441277"/>
            <a:ext cx="3217333" cy="2236046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C03C13E3-1B2E-0746-51E8-F8CDBEF5E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9" y="1952833"/>
            <a:ext cx="3272304" cy="249513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847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FE264-6D0A-2289-231D-7B7569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RANKING CORRELATION MATRIX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BDE3-AB1B-148C-820D-DC87D9139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sz="1600">
                <a:solidFill>
                  <a:schemeClr val="tx1"/>
                </a:solidFill>
              </a:rPr>
              <a:t>Correlações pertinentes como: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>
                <a:solidFill>
                  <a:schemeClr val="tx1"/>
                </a:solidFill>
              </a:rPr>
              <a:t>Número médio de divisões e o número médio de quartos;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PT" sz="1600">
                <a:solidFill>
                  <a:schemeClr val="tx1"/>
                </a:solidFill>
              </a:rPr>
              <a:t>Preço da casa está fortemente relacionado com as várias condições da sua zona.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AEE3C9-C2C4-FD73-10A5-A046FD2F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585" y="904038"/>
            <a:ext cx="4475430" cy="4576380"/>
          </a:xfrm>
        </p:spPr>
      </p:pic>
    </p:spTree>
    <p:extLst>
      <p:ext uri="{BB962C8B-B14F-4D97-AF65-F5344CB8AC3E}">
        <p14:creationId xmlns:p14="http://schemas.microsoft.com/office/powerpoint/2010/main" val="631101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/>
              <a:t>Housing Regression – </a:t>
            </a:r>
            <a:r>
              <a:rPr lang="pt-PT" sz="3600">
                <a:solidFill>
                  <a:schemeClr val="tx2">
                    <a:lumMod val="60000"/>
                    <a:lumOff val="40000"/>
                  </a:schemeClr>
                </a:solidFill>
              </a:rPr>
              <a:t>Tratamento de Dados</a:t>
            </a:r>
            <a:endParaRPr lang="pt-PT" sz="4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AAD4E3EC-CB9D-FFBF-05FE-EE48EEFC0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958" y="2108201"/>
            <a:ext cx="9889043" cy="3760891"/>
          </a:xfrm>
        </p:spPr>
      </p:pic>
    </p:spTree>
    <p:extLst>
      <p:ext uri="{BB962C8B-B14F-4D97-AF65-F5344CB8AC3E}">
        <p14:creationId xmlns:p14="http://schemas.microsoft.com/office/powerpoint/2010/main" val="165975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/>
              <a:t>Housing Regression – </a:t>
            </a:r>
            <a:r>
              <a:rPr lang="pt-PT" sz="3200">
                <a:solidFill>
                  <a:schemeClr val="tx2">
                    <a:lumMod val="60000"/>
                    <a:lumOff val="40000"/>
                  </a:schemeClr>
                </a:solidFill>
              </a:rPr>
              <a:t>Tratamento de Endereços</a:t>
            </a:r>
            <a:endParaRPr lang="pt-PT" sz="4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2319A6B0-0506-5CC0-7A17-392D106A8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812" y="2108201"/>
            <a:ext cx="7137335" cy="3760891"/>
          </a:xfrm>
        </p:spPr>
      </p:pic>
    </p:spTree>
    <p:extLst>
      <p:ext uri="{BB962C8B-B14F-4D97-AF65-F5344CB8AC3E}">
        <p14:creationId xmlns:p14="http://schemas.microsoft.com/office/powerpoint/2010/main" val="16758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0BF-50C7-E03C-36AB-A54CFE3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/>
              <a:t>Housing Regression – </a:t>
            </a:r>
            <a:r>
              <a:rPr lang="pt-PT" sz="3200">
                <a:solidFill>
                  <a:schemeClr val="tx2">
                    <a:lumMod val="60000"/>
                    <a:lumOff val="40000"/>
                  </a:schemeClr>
                </a:solidFill>
              </a:rPr>
              <a:t>Tratamento de Endereços</a:t>
            </a:r>
            <a:endParaRPr lang="pt-PT" sz="4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D06B8032-4A9E-3001-4E68-4F2142862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812" y="2108201"/>
            <a:ext cx="7137335" cy="3760891"/>
          </a:xfrm>
        </p:spPr>
      </p:pic>
    </p:spTree>
    <p:extLst>
      <p:ext uri="{BB962C8B-B14F-4D97-AF65-F5344CB8AC3E}">
        <p14:creationId xmlns:p14="http://schemas.microsoft.com/office/powerpoint/2010/main" val="37443325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Office PowerPoint</Application>
  <PresentationFormat>Ecrã Panorâmico</PresentationFormat>
  <Paragraphs>105</Paragraphs>
  <Slides>47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47</vt:i4>
      </vt:variant>
    </vt:vector>
  </HeadingPairs>
  <TitlesOfParts>
    <vt:vector size="52" baseType="lpstr">
      <vt:lpstr>Avenir Next LT Pro</vt:lpstr>
      <vt:lpstr>Avenir Next LT Pro Light</vt:lpstr>
      <vt:lpstr>Calibri</vt:lpstr>
      <vt:lpstr>Wingdings</vt:lpstr>
      <vt:lpstr>RetrospectVTI</vt:lpstr>
      <vt:lpstr>  Aprendizagem e  Decisão Inteligentes</vt:lpstr>
      <vt:lpstr>Introdução</vt:lpstr>
      <vt:lpstr>Housing Regression </vt:lpstr>
      <vt:lpstr>Housing Regression – Tabela de Atributos</vt:lpstr>
      <vt:lpstr>BOX PLOT</vt:lpstr>
      <vt:lpstr>RANKING CORRELATION MATRIX</vt:lpstr>
      <vt:lpstr>Housing Regression – Tratamento de Dados</vt:lpstr>
      <vt:lpstr>Housing Regression – Tratamento de Endereços</vt:lpstr>
      <vt:lpstr>Housing Regression – Tratamento de Endereços</vt:lpstr>
      <vt:lpstr>RegEx's</vt:lpstr>
      <vt:lpstr>Housing Regression – Tratamento de Endereços</vt:lpstr>
      <vt:lpstr>Housing Regression – Tratamento de Endereços</vt:lpstr>
      <vt:lpstr>Housing Regression – Tratamento de Endereços</vt:lpstr>
      <vt:lpstr>Zona Geográfica</vt:lpstr>
      <vt:lpstr>Housing Regression – Tratamento de Valores Numéricos</vt:lpstr>
      <vt:lpstr>Housing Regression – Tratamento de Valores Numéricos</vt:lpstr>
      <vt:lpstr>Outliers</vt:lpstr>
      <vt:lpstr>Housing Regression – Tratamento de Valores Numéricos</vt:lpstr>
      <vt:lpstr>Binning e Renaming</vt:lpstr>
      <vt:lpstr>Visualização dos Dados</vt:lpstr>
      <vt:lpstr>Visualização dos Dados</vt:lpstr>
      <vt:lpstr>Visualização dos Dados</vt:lpstr>
      <vt:lpstr>Simple Linear Regression –  K- Holding</vt:lpstr>
      <vt:lpstr>Simple Linear Regression –  K- Folds</vt:lpstr>
      <vt:lpstr>Polynomial Regression –  K- Folds</vt:lpstr>
      <vt:lpstr>Multi Layer Perceptor </vt:lpstr>
      <vt:lpstr>Resultados </vt:lpstr>
      <vt:lpstr>Collision DataBase</vt:lpstr>
      <vt:lpstr>Collision DataBase– Tabela de Atributos</vt:lpstr>
      <vt:lpstr>RANKING CORRELATION MATRIX</vt:lpstr>
      <vt:lpstr>Limpeza e Tratamento de Dados</vt:lpstr>
      <vt:lpstr>Limpeza e Tratamento de Dados</vt:lpstr>
      <vt:lpstr>Rule-based Filter</vt:lpstr>
      <vt:lpstr>Limpeza e Tratamento de Dados</vt:lpstr>
      <vt:lpstr>String to Num</vt:lpstr>
      <vt:lpstr>Limpeza e Tratamento de Dados</vt:lpstr>
      <vt:lpstr>Column Filter</vt:lpstr>
      <vt:lpstr>Limpeza e Tratamento de Dados</vt:lpstr>
      <vt:lpstr>Renaming</vt:lpstr>
      <vt:lpstr>Limpeza e Tratamento de Dados</vt:lpstr>
      <vt:lpstr>Feature Selection</vt:lpstr>
      <vt:lpstr>Visualização de Dados</vt:lpstr>
      <vt:lpstr>Decision Tree- K-Holding</vt:lpstr>
      <vt:lpstr>Decision Tree- K-Folds</vt:lpstr>
      <vt:lpstr>Random-Forest – K-Folds</vt:lpstr>
      <vt:lpstr>Resultados </vt:lpstr>
      <vt:lpstr>  Aprendizagem e  Decisão Inteligentes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Joana Maia</dc:creator>
  <cp:lastModifiedBy>Joana Maia Teixeira Alves</cp:lastModifiedBy>
  <cp:revision>1</cp:revision>
  <dcterms:created xsi:type="dcterms:W3CDTF">2022-05-08T11:06:09Z</dcterms:created>
  <dcterms:modified xsi:type="dcterms:W3CDTF">2022-05-15T14:11:16Z</dcterms:modified>
</cp:coreProperties>
</file>